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E86E6-2097-481F-96CD-D0E8C25CEA0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AE659FC7-0B04-4681-87AF-E279D950AF20}">
      <dgm:prSet phldrT="[テキスト]"/>
      <dgm:spPr/>
      <dgm:t>
        <a:bodyPr/>
        <a:lstStyle/>
        <a:p>
          <a:r>
            <a:rPr kumimoji="1" lang="ja-JP" altLang="en-US" dirty="0" smtClean="0"/>
            <a:t>放射線</a:t>
          </a:r>
          <a:endParaRPr kumimoji="1" lang="en-US" altLang="ja-JP" dirty="0" smtClean="0"/>
        </a:p>
        <a:p>
          <a:r>
            <a:rPr kumimoji="1" lang="en-US" altLang="ja-JP" dirty="0" smtClean="0"/>
            <a:t>radiation</a:t>
          </a:r>
        </a:p>
      </dgm:t>
    </dgm:pt>
    <dgm:pt modelId="{A2602E73-CB4F-47E6-88B3-E418A34A0254}" type="parTrans" cxnId="{C28BC61E-B7F0-4236-BC32-1BCC9D0B2CFB}">
      <dgm:prSet/>
      <dgm:spPr/>
      <dgm:t>
        <a:bodyPr/>
        <a:lstStyle/>
        <a:p>
          <a:endParaRPr kumimoji="1" lang="ja-JP" altLang="en-US"/>
        </a:p>
      </dgm:t>
    </dgm:pt>
    <dgm:pt modelId="{1A2653B9-5B9D-4F3D-B906-B156C417CC43}" type="sibTrans" cxnId="{C28BC61E-B7F0-4236-BC32-1BCC9D0B2CFB}">
      <dgm:prSet/>
      <dgm:spPr/>
      <dgm:t>
        <a:bodyPr/>
        <a:lstStyle/>
        <a:p>
          <a:endParaRPr kumimoji="1" lang="ja-JP" altLang="en-US"/>
        </a:p>
      </dgm:t>
    </dgm:pt>
    <dgm:pt modelId="{BF54BF9B-44F2-4B26-A7FD-288646882B89}">
      <dgm:prSet phldrT="[テキスト]"/>
      <dgm:spPr/>
      <dgm:t>
        <a:bodyPr/>
        <a:lstStyle/>
        <a:p>
          <a:r>
            <a:rPr kumimoji="1" lang="ja-JP" altLang="en-US" dirty="0" smtClean="0"/>
            <a:t>電磁放射線 </a:t>
          </a:r>
          <a:r>
            <a:rPr kumimoji="1" lang="en-US" altLang="ja-JP" dirty="0" smtClean="0"/>
            <a:t>(</a:t>
          </a:r>
          <a:r>
            <a:rPr lang="en-US" b="1" dirty="0" smtClean="0"/>
            <a:t>electromagnetic radiation)</a:t>
          </a:r>
        </a:p>
        <a:p>
          <a:r>
            <a:rPr kumimoji="1" lang="en-US" altLang="ja-JP" b="1" dirty="0" smtClean="0"/>
            <a:t>X-ray, </a:t>
          </a:r>
          <a:r>
            <a:rPr kumimoji="1" lang="en-US" altLang="ja-JP" b="1" dirty="0" smtClean="0">
              <a:latin typeface="Symbol" panose="05050102010706020507" pitchFamily="18" charset="2"/>
            </a:rPr>
            <a:t>g</a:t>
          </a:r>
          <a:r>
            <a:rPr kumimoji="1" lang="en-US" altLang="ja-JP" b="1" dirty="0" smtClean="0"/>
            <a:t>-ray</a:t>
          </a:r>
          <a:endParaRPr kumimoji="1" lang="ja-JP" altLang="en-US" dirty="0"/>
        </a:p>
      </dgm:t>
    </dgm:pt>
    <dgm:pt modelId="{D93BF11A-FCAA-4F25-B56E-7897026B82B6}" type="parTrans" cxnId="{B3206F87-BDAE-47B6-9EA9-859BB549AE04}">
      <dgm:prSet/>
      <dgm:spPr/>
      <dgm:t>
        <a:bodyPr/>
        <a:lstStyle/>
        <a:p>
          <a:endParaRPr kumimoji="1" lang="ja-JP" altLang="en-US"/>
        </a:p>
      </dgm:t>
    </dgm:pt>
    <dgm:pt modelId="{3D94312E-BD01-4AB5-915F-1C377DAEDB8D}" type="sibTrans" cxnId="{B3206F87-BDAE-47B6-9EA9-859BB549AE04}">
      <dgm:prSet/>
      <dgm:spPr/>
      <dgm:t>
        <a:bodyPr/>
        <a:lstStyle/>
        <a:p>
          <a:endParaRPr kumimoji="1" lang="ja-JP" altLang="en-US"/>
        </a:p>
      </dgm:t>
    </dgm:pt>
    <dgm:pt modelId="{06C78C10-064E-4860-844A-5C22209FA57B}">
      <dgm:prSet phldrT="[テキスト]"/>
      <dgm:spPr/>
      <dgm:t>
        <a:bodyPr/>
        <a:lstStyle/>
        <a:p>
          <a:r>
            <a:rPr kumimoji="1" lang="ja-JP" altLang="en-US" dirty="0" smtClean="0"/>
            <a:t>粒子放射線 </a:t>
          </a:r>
          <a:r>
            <a:rPr kumimoji="1" lang="en-US" altLang="ja-JP" dirty="0" smtClean="0"/>
            <a:t>(</a:t>
          </a:r>
          <a:r>
            <a:rPr lang="en-US" b="1" dirty="0" smtClean="0"/>
            <a:t>particle radiation)</a:t>
          </a:r>
        </a:p>
        <a:p>
          <a:r>
            <a:rPr kumimoji="1" lang="en-US" altLang="ja-JP" b="1" dirty="0" smtClean="0">
              <a:latin typeface="Symbol" panose="05050102010706020507" pitchFamily="18" charset="2"/>
            </a:rPr>
            <a:t>a</a:t>
          </a:r>
          <a:r>
            <a:rPr kumimoji="1" lang="en-US" altLang="ja-JP" b="1" dirty="0" smtClean="0"/>
            <a:t>-ray, </a:t>
          </a:r>
          <a:r>
            <a:rPr kumimoji="1" lang="en-US" altLang="ja-JP" b="1" dirty="0" smtClean="0">
              <a:latin typeface="Symbol" panose="05050102010706020507" pitchFamily="18" charset="2"/>
            </a:rPr>
            <a:t>b</a:t>
          </a:r>
          <a:r>
            <a:rPr kumimoji="1" lang="en-US" altLang="ja-JP" b="1" dirty="0" smtClean="0"/>
            <a:t>-ray, proton beam, neutron beam</a:t>
          </a:r>
          <a:endParaRPr kumimoji="1" lang="ja-JP" altLang="en-US" dirty="0"/>
        </a:p>
      </dgm:t>
    </dgm:pt>
    <dgm:pt modelId="{6995D50F-377C-4139-9D4D-8E3D75D1655B}" type="parTrans" cxnId="{B2BF94D9-F1F2-4E3A-8614-8400C4A65D7F}">
      <dgm:prSet/>
      <dgm:spPr/>
      <dgm:t>
        <a:bodyPr/>
        <a:lstStyle/>
        <a:p>
          <a:endParaRPr kumimoji="1" lang="ja-JP" altLang="en-US"/>
        </a:p>
      </dgm:t>
    </dgm:pt>
    <dgm:pt modelId="{A58847D6-F9A4-464D-9D7C-C47B49790A75}" type="sibTrans" cxnId="{B2BF94D9-F1F2-4E3A-8614-8400C4A65D7F}">
      <dgm:prSet/>
      <dgm:spPr/>
      <dgm:t>
        <a:bodyPr/>
        <a:lstStyle/>
        <a:p>
          <a:endParaRPr kumimoji="1" lang="ja-JP" altLang="en-US"/>
        </a:p>
      </dgm:t>
    </dgm:pt>
    <dgm:pt modelId="{ED5D0C71-3222-4807-9C98-69E29B2657D8}" type="pres">
      <dgm:prSet presAssocID="{F08E86E6-2097-481F-96CD-D0E8C25CE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8EF092D7-3BA6-4296-A2A3-D43AD2EE2F4D}" type="pres">
      <dgm:prSet presAssocID="{AE659FC7-0B04-4681-87AF-E279D950AF20}" presName="hierRoot1" presStyleCnt="0">
        <dgm:presLayoutVars>
          <dgm:hierBranch val="init"/>
        </dgm:presLayoutVars>
      </dgm:prSet>
      <dgm:spPr/>
    </dgm:pt>
    <dgm:pt modelId="{59272E07-A7BF-43A6-944F-BDC29E39A53D}" type="pres">
      <dgm:prSet presAssocID="{AE659FC7-0B04-4681-87AF-E279D950AF20}" presName="rootComposite1" presStyleCnt="0"/>
      <dgm:spPr/>
    </dgm:pt>
    <dgm:pt modelId="{243C289D-3520-4FA9-A932-8016AA97E4AC}" type="pres">
      <dgm:prSet presAssocID="{AE659FC7-0B04-4681-87AF-E279D950AF20}" presName="rootText1" presStyleLbl="node0" presStyleIdx="0" presStyleCnt="1" custScaleX="5168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3E1F987-D35B-4388-9CBF-F4766F566B48}" type="pres">
      <dgm:prSet presAssocID="{AE659FC7-0B04-4681-87AF-E279D950AF20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480FA9EA-9D85-420D-9EE5-D0CAA1337E45}" type="pres">
      <dgm:prSet presAssocID="{AE659FC7-0B04-4681-87AF-E279D950AF20}" presName="hierChild2" presStyleCnt="0"/>
      <dgm:spPr/>
    </dgm:pt>
    <dgm:pt modelId="{34610D40-C477-4BE5-A0D5-CB3256189DFD}" type="pres">
      <dgm:prSet presAssocID="{D93BF11A-FCAA-4F25-B56E-7897026B82B6}" presName="Name64" presStyleLbl="parChTrans1D2" presStyleIdx="0" presStyleCnt="2"/>
      <dgm:spPr/>
      <dgm:t>
        <a:bodyPr/>
        <a:lstStyle/>
        <a:p>
          <a:endParaRPr kumimoji="1" lang="ja-JP" altLang="en-US"/>
        </a:p>
      </dgm:t>
    </dgm:pt>
    <dgm:pt modelId="{8EB3D866-D121-4779-B0C4-573EA12F5E90}" type="pres">
      <dgm:prSet presAssocID="{BF54BF9B-44F2-4B26-A7FD-288646882B89}" presName="hierRoot2" presStyleCnt="0">
        <dgm:presLayoutVars>
          <dgm:hierBranch val="init"/>
        </dgm:presLayoutVars>
      </dgm:prSet>
      <dgm:spPr/>
    </dgm:pt>
    <dgm:pt modelId="{984B6358-EF41-4957-9D8F-10F685B621F2}" type="pres">
      <dgm:prSet presAssocID="{BF54BF9B-44F2-4B26-A7FD-288646882B89}" presName="rootComposite" presStyleCnt="0"/>
      <dgm:spPr/>
    </dgm:pt>
    <dgm:pt modelId="{766C3C8C-C969-4424-91AE-4F5E46944789}" type="pres">
      <dgm:prSet presAssocID="{BF54BF9B-44F2-4B26-A7FD-288646882B89}" presName="rootText" presStyleLbl="node2" presStyleIdx="0" presStyleCnt="2" custScaleX="12806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684B7B1-58D0-425B-8C4F-664475149B46}" type="pres">
      <dgm:prSet presAssocID="{BF54BF9B-44F2-4B26-A7FD-288646882B89}" presName="rootConnector" presStyleLbl="node2" presStyleIdx="0" presStyleCnt="2"/>
      <dgm:spPr/>
      <dgm:t>
        <a:bodyPr/>
        <a:lstStyle/>
        <a:p>
          <a:endParaRPr kumimoji="1" lang="ja-JP" altLang="en-US"/>
        </a:p>
      </dgm:t>
    </dgm:pt>
    <dgm:pt modelId="{7F073269-9E0B-4445-AD24-3A632AAC7CFC}" type="pres">
      <dgm:prSet presAssocID="{BF54BF9B-44F2-4B26-A7FD-288646882B89}" presName="hierChild4" presStyleCnt="0"/>
      <dgm:spPr/>
    </dgm:pt>
    <dgm:pt modelId="{F3F20C4A-2691-4A8A-8F16-5C89EF83B696}" type="pres">
      <dgm:prSet presAssocID="{BF54BF9B-44F2-4B26-A7FD-288646882B89}" presName="hierChild5" presStyleCnt="0"/>
      <dgm:spPr/>
    </dgm:pt>
    <dgm:pt modelId="{15BC00AB-3CE0-41D7-B2E6-98FE21E2DB60}" type="pres">
      <dgm:prSet presAssocID="{6995D50F-377C-4139-9D4D-8E3D75D1655B}" presName="Name64" presStyleLbl="parChTrans1D2" presStyleIdx="1" presStyleCnt="2"/>
      <dgm:spPr/>
      <dgm:t>
        <a:bodyPr/>
        <a:lstStyle/>
        <a:p>
          <a:endParaRPr kumimoji="1" lang="ja-JP" altLang="en-US"/>
        </a:p>
      </dgm:t>
    </dgm:pt>
    <dgm:pt modelId="{BD79D148-8120-4A0A-9532-B199B22EC3B3}" type="pres">
      <dgm:prSet presAssocID="{06C78C10-064E-4860-844A-5C22209FA57B}" presName="hierRoot2" presStyleCnt="0">
        <dgm:presLayoutVars>
          <dgm:hierBranch val="init"/>
        </dgm:presLayoutVars>
      </dgm:prSet>
      <dgm:spPr/>
    </dgm:pt>
    <dgm:pt modelId="{6A9293FA-BE28-4103-9CC8-A5E99B100DC3}" type="pres">
      <dgm:prSet presAssocID="{06C78C10-064E-4860-844A-5C22209FA57B}" presName="rootComposite" presStyleCnt="0"/>
      <dgm:spPr/>
    </dgm:pt>
    <dgm:pt modelId="{58758564-D5C6-4DE6-B5F0-A731100C1400}" type="pres">
      <dgm:prSet presAssocID="{06C78C10-064E-4860-844A-5C22209FA57B}" presName="rootText" presStyleLbl="node2" presStyleIdx="1" presStyleCnt="2" custScaleX="12806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FA30ECA-F553-433F-A329-DBF8579EDBEC}" type="pres">
      <dgm:prSet presAssocID="{06C78C10-064E-4860-844A-5C22209FA57B}" presName="rootConnector" presStyleLbl="node2" presStyleIdx="1" presStyleCnt="2"/>
      <dgm:spPr/>
      <dgm:t>
        <a:bodyPr/>
        <a:lstStyle/>
        <a:p>
          <a:endParaRPr kumimoji="1" lang="ja-JP" altLang="en-US"/>
        </a:p>
      </dgm:t>
    </dgm:pt>
    <dgm:pt modelId="{29D442FE-6EA6-4E9A-8C57-C72AF2461EA8}" type="pres">
      <dgm:prSet presAssocID="{06C78C10-064E-4860-844A-5C22209FA57B}" presName="hierChild4" presStyleCnt="0"/>
      <dgm:spPr/>
    </dgm:pt>
    <dgm:pt modelId="{DDD9697B-7DF8-4136-87B3-B983F0A6995F}" type="pres">
      <dgm:prSet presAssocID="{06C78C10-064E-4860-844A-5C22209FA57B}" presName="hierChild5" presStyleCnt="0"/>
      <dgm:spPr/>
    </dgm:pt>
    <dgm:pt modelId="{34D7F436-C1F4-4E86-9BA0-C307971CEE87}" type="pres">
      <dgm:prSet presAssocID="{AE659FC7-0B04-4681-87AF-E279D950AF20}" presName="hierChild3" presStyleCnt="0"/>
      <dgm:spPr/>
    </dgm:pt>
  </dgm:ptLst>
  <dgm:cxnLst>
    <dgm:cxn modelId="{0B6D2A7C-46FD-4145-9BAC-44B155DC447C}" type="presOf" srcId="{06C78C10-064E-4860-844A-5C22209FA57B}" destId="{BFA30ECA-F553-433F-A329-DBF8579EDBEC}" srcOrd="1" destOrd="0" presId="urn:microsoft.com/office/officeart/2009/3/layout/HorizontalOrganizationChart"/>
    <dgm:cxn modelId="{A98D7959-D762-4540-BD49-0DB92454A663}" type="presOf" srcId="{D93BF11A-FCAA-4F25-B56E-7897026B82B6}" destId="{34610D40-C477-4BE5-A0D5-CB3256189DFD}" srcOrd="0" destOrd="0" presId="urn:microsoft.com/office/officeart/2009/3/layout/HorizontalOrganizationChart"/>
    <dgm:cxn modelId="{C65244ED-82D2-4D50-97E2-EAAD6A69B281}" type="presOf" srcId="{6995D50F-377C-4139-9D4D-8E3D75D1655B}" destId="{15BC00AB-3CE0-41D7-B2E6-98FE21E2DB60}" srcOrd="0" destOrd="0" presId="urn:microsoft.com/office/officeart/2009/3/layout/HorizontalOrganizationChart"/>
    <dgm:cxn modelId="{8082EA7E-D71A-4A52-A55E-78BBE24B2CA4}" type="presOf" srcId="{AE659FC7-0B04-4681-87AF-E279D950AF20}" destId="{243C289D-3520-4FA9-A932-8016AA97E4AC}" srcOrd="0" destOrd="0" presId="urn:microsoft.com/office/officeart/2009/3/layout/HorizontalOrganizationChart"/>
    <dgm:cxn modelId="{C28BC61E-B7F0-4236-BC32-1BCC9D0B2CFB}" srcId="{F08E86E6-2097-481F-96CD-D0E8C25CEA0D}" destId="{AE659FC7-0B04-4681-87AF-E279D950AF20}" srcOrd="0" destOrd="0" parTransId="{A2602E73-CB4F-47E6-88B3-E418A34A0254}" sibTransId="{1A2653B9-5B9D-4F3D-B906-B156C417CC43}"/>
    <dgm:cxn modelId="{765FB6D4-4863-4A2A-BE4F-D4F26CEB81A9}" type="presOf" srcId="{06C78C10-064E-4860-844A-5C22209FA57B}" destId="{58758564-D5C6-4DE6-B5F0-A731100C1400}" srcOrd="0" destOrd="0" presId="urn:microsoft.com/office/officeart/2009/3/layout/HorizontalOrganizationChart"/>
    <dgm:cxn modelId="{484BC9B2-B5EA-469C-A90F-F493599F4CD8}" type="presOf" srcId="{BF54BF9B-44F2-4B26-A7FD-288646882B89}" destId="{A684B7B1-58D0-425B-8C4F-664475149B46}" srcOrd="1" destOrd="0" presId="urn:microsoft.com/office/officeart/2009/3/layout/HorizontalOrganizationChart"/>
    <dgm:cxn modelId="{05E190DC-BE0A-4300-AE55-5C7F41031F96}" type="presOf" srcId="{AE659FC7-0B04-4681-87AF-E279D950AF20}" destId="{03E1F987-D35B-4388-9CBF-F4766F566B48}" srcOrd="1" destOrd="0" presId="urn:microsoft.com/office/officeart/2009/3/layout/HorizontalOrganizationChart"/>
    <dgm:cxn modelId="{B3206F87-BDAE-47B6-9EA9-859BB549AE04}" srcId="{AE659FC7-0B04-4681-87AF-E279D950AF20}" destId="{BF54BF9B-44F2-4B26-A7FD-288646882B89}" srcOrd="0" destOrd="0" parTransId="{D93BF11A-FCAA-4F25-B56E-7897026B82B6}" sibTransId="{3D94312E-BD01-4AB5-915F-1C377DAEDB8D}"/>
    <dgm:cxn modelId="{D5B7E2D2-9E15-4FDF-A95E-E1C1472C70E6}" type="presOf" srcId="{BF54BF9B-44F2-4B26-A7FD-288646882B89}" destId="{766C3C8C-C969-4424-91AE-4F5E46944789}" srcOrd="0" destOrd="0" presId="urn:microsoft.com/office/officeart/2009/3/layout/HorizontalOrganizationChart"/>
    <dgm:cxn modelId="{B2BF94D9-F1F2-4E3A-8614-8400C4A65D7F}" srcId="{AE659FC7-0B04-4681-87AF-E279D950AF20}" destId="{06C78C10-064E-4860-844A-5C22209FA57B}" srcOrd="1" destOrd="0" parTransId="{6995D50F-377C-4139-9D4D-8E3D75D1655B}" sibTransId="{A58847D6-F9A4-464D-9D7C-C47B49790A75}"/>
    <dgm:cxn modelId="{AA539650-25BE-498C-8576-87E88701FC5B}" type="presOf" srcId="{F08E86E6-2097-481F-96CD-D0E8C25CEA0D}" destId="{ED5D0C71-3222-4807-9C98-69E29B2657D8}" srcOrd="0" destOrd="0" presId="urn:microsoft.com/office/officeart/2009/3/layout/HorizontalOrganizationChart"/>
    <dgm:cxn modelId="{FC4A14CE-1BF0-410D-BE24-565FF8BA6633}" type="presParOf" srcId="{ED5D0C71-3222-4807-9C98-69E29B2657D8}" destId="{8EF092D7-3BA6-4296-A2A3-D43AD2EE2F4D}" srcOrd="0" destOrd="0" presId="urn:microsoft.com/office/officeart/2009/3/layout/HorizontalOrganizationChart"/>
    <dgm:cxn modelId="{D22D62A9-71FF-4E5B-90D0-2C7C2D878168}" type="presParOf" srcId="{8EF092D7-3BA6-4296-A2A3-D43AD2EE2F4D}" destId="{59272E07-A7BF-43A6-944F-BDC29E39A53D}" srcOrd="0" destOrd="0" presId="urn:microsoft.com/office/officeart/2009/3/layout/HorizontalOrganizationChart"/>
    <dgm:cxn modelId="{D72FEAA2-5362-46A2-BD23-C9CF5495F67D}" type="presParOf" srcId="{59272E07-A7BF-43A6-944F-BDC29E39A53D}" destId="{243C289D-3520-4FA9-A932-8016AA97E4AC}" srcOrd="0" destOrd="0" presId="urn:microsoft.com/office/officeart/2009/3/layout/HorizontalOrganizationChart"/>
    <dgm:cxn modelId="{2151A3CE-41F4-4CD1-AF64-2EC41654C7E0}" type="presParOf" srcId="{59272E07-A7BF-43A6-944F-BDC29E39A53D}" destId="{03E1F987-D35B-4388-9CBF-F4766F566B48}" srcOrd="1" destOrd="0" presId="urn:microsoft.com/office/officeart/2009/3/layout/HorizontalOrganizationChart"/>
    <dgm:cxn modelId="{9AAD1EDB-A81C-4255-85B6-A58178CAC876}" type="presParOf" srcId="{8EF092D7-3BA6-4296-A2A3-D43AD2EE2F4D}" destId="{480FA9EA-9D85-420D-9EE5-D0CAA1337E45}" srcOrd="1" destOrd="0" presId="urn:microsoft.com/office/officeart/2009/3/layout/HorizontalOrganizationChart"/>
    <dgm:cxn modelId="{D1C01E2A-5590-465D-8A46-D810AE8B7BC6}" type="presParOf" srcId="{480FA9EA-9D85-420D-9EE5-D0CAA1337E45}" destId="{34610D40-C477-4BE5-A0D5-CB3256189DFD}" srcOrd="0" destOrd="0" presId="urn:microsoft.com/office/officeart/2009/3/layout/HorizontalOrganizationChart"/>
    <dgm:cxn modelId="{B059D884-3922-4720-BA73-0F423202B52B}" type="presParOf" srcId="{480FA9EA-9D85-420D-9EE5-D0CAA1337E45}" destId="{8EB3D866-D121-4779-B0C4-573EA12F5E90}" srcOrd="1" destOrd="0" presId="urn:microsoft.com/office/officeart/2009/3/layout/HorizontalOrganizationChart"/>
    <dgm:cxn modelId="{E24D2CB8-1429-4CD6-B60C-05EDC6D336DA}" type="presParOf" srcId="{8EB3D866-D121-4779-B0C4-573EA12F5E90}" destId="{984B6358-EF41-4957-9D8F-10F685B621F2}" srcOrd="0" destOrd="0" presId="urn:microsoft.com/office/officeart/2009/3/layout/HorizontalOrganizationChart"/>
    <dgm:cxn modelId="{FC3B9676-7258-483A-B2EC-C181D3D588C0}" type="presParOf" srcId="{984B6358-EF41-4957-9D8F-10F685B621F2}" destId="{766C3C8C-C969-4424-91AE-4F5E46944789}" srcOrd="0" destOrd="0" presId="urn:microsoft.com/office/officeart/2009/3/layout/HorizontalOrganizationChart"/>
    <dgm:cxn modelId="{A6AE7563-0A34-4F2F-B710-0AA6E23D9A06}" type="presParOf" srcId="{984B6358-EF41-4957-9D8F-10F685B621F2}" destId="{A684B7B1-58D0-425B-8C4F-664475149B46}" srcOrd="1" destOrd="0" presId="urn:microsoft.com/office/officeart/2009/3/layout/HorizontalOrganizationChart"/>
    <dgm:cxn modelId="{FF4B40D9-3388-47DB-8F3E-4C88A12FBCA7}" type="presParOf" srcId="{8EB3D866-D121-4779-B0C4-573EA12F5E90}" destId="{7F073269-9E0B-4445-AD24-3A632AAC7CFC}" srcOrd="1" destOrd="0" presId="urn:microsoft.com/office/officeart/2009/3/layout/HorizontalOrganizationChart"/>
    <dgm:cxn modelId="{7BA871DF-04A5-43CD-83D0-FBAE1E2B5F86}" type="presParOf" srcId="{8EB3D866-D121-4779-B0C4-573EA12F5E90}" destId="{F3F20C4A-2691-4A8A-8F16-5C89EF83B696}" srcOrd="2" destOrd="0" presId="urn:microsoft.com/office/officeart/2009/3/layout/HorizontalOrganizationChart"/>
    <dgm:cxn modelId="{4277EF19-AFFF-409B-B7E3-603E4CD84290}" type="presParOf" srcId="{480FA9EA-9D85-420D-9EE5-D0CAA1337E45}" destId="{15BC00AB-3CE0-41D7-B2E6-98FE21E2DB60}" srcOrd="2" destOrd="0" presId="urn:microsoft.com/office/officeart/2009/3/layout/HorizontalOrganizationChart"/>
    <dgm:cxn modelId="{33283988-4AFE-4345-8882-1833AA6E640D}" type="presParOf" srcId="{480FA9EA-9D85-420D-9EE5-D0CAA1337E45}" destId="{BD79D148-8120-4A0A-9532-B199B22EC3B3}" srcOrd="3" destOrd="0" presId="urn:microsoft.com/office/officeart/2009/3/layout/HorizontalOrganizationChart"/>
    <dgm:cxn modelId="{5E776E00-3437-42E6-ADAA-F4EBCD759473}" type="presParOf" srcId="{BD79D148-8120-4A0A-9532-B199B22EC3B3}" destId="{6A9293FA-BE28-4103-9CC8-A5E99B100DC3}" srcOrd="0" destOrd="0" presId="urn:microsoft.com/office/officeart/2009/3/layout/HorizontalOrganizationChart"/>
    <dgm:cxn modelId="{35426568-1ADD-4BBA-A935-199C5B77D4D8}" type="presParOf" srcId="{6A9293FA-BE28-4103-9CC8-A5E99B100DC3}" destId="{58758564-D5C6-4DE6-B5F0-A731100C1400}" srcOrd="0" destOrd="0" presId="urn:microsoft.com/office/officeart/2009/3/layout/HorizontalOrganizationChart"/>
    <dgm:cxn modelId="{9BE0E422-14B6-454F-84F2-9688DC0E7E61}" type="presParOf" srcId="{6A9293FA-BE28-4103-9CC8-A5E99B100DC3}" destId="{BFA30ECA-F553-433F-A329-DBF8579EDBEC}" srcOrd="1" destOrd="0" presId="urn:microsoft.com/office/officeart/2009/3/layout/HorizontalOrganizationChart"/>
    <dgm:cxn modelId="{C7D0AB96-B41D-4A8C-8440-173E06A1A82C}" type="presParOf" srcId="{BD79D148-8120-4A0A-9532-B199B22EC3B3}" destId="{29D442FE-6EA6-4E9A-8C57-C72AF2461EA8}" srcOrd="1" destOrd="0" presId="urn:microsoft.com/office/officeart/2009/3/layout/HorizontalOrganizationChart"/>
    <dgm:cxn modelId="{49FCDF14-6426-4F90-B044-8FC036C0DF20}" type="presParOf" srcId="{BD79D148-8120-4A0A-9532-B199B22EC3B3}" destId="{DDD9697B-7DF8-4136-87B3-B983F0A6995F}" srcOrd="2" destOrd="0" presId="urn:microsoft.com/office/officeart/2009/3/layout/HorizontalOrganizationChart"/>
    <dgm:cxn modelId="{4F00B119-C99E-483A-A97D-2B2A47088FCB}" type="presParOf" srcId="{8EF092D7-3BA6-4296-A2A3-D43AD2EE2F4D}" destId="{34D7F436-C1F4-4E86-9BA0-C307971CEE8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00AB-3CE0-41D7-B2E6-98FE21E2DB60}">
      <dsp:nvSpPr>
        <dsp:cNvPr id="0" name=""/>
        <dsp:cNvSpPr/>
      </dsp:nvSpPr>
      <dsp:spPr>
        <a:xfrm>
          <a:off x="2706136" y="1260140"/>
          <a:ext cx="684955" cy="73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477" y="0"/>
              </a:lnTo>
              <a:lnTo>
                <a:pt x="342477" y="736326"/>
              </a:lnTo>
              <a:lnTo>
                <a:pt x="684955" y="7363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10D40-C477-4BE5-A0D5-CB3256189DFD}">
      <dsp:nvSpPr>
        <dsp:cNvPr id="0" name=""/>
        <dsp:cNvSpPr/>
      </dsp:nvSpPr>
      <dsp:spPr>
        <a:xfrm>
          <a:off x="2706136" y="523813"/>
          <a:ext cx="684955" cy="736326"/>
        </a:xfrm>
        <a:custGeom>
          <a:avLst/>
          <a:gdLst/>
          <a:ahLst/>
          <a:cxnLst/>
          <a:rect l="0" t="0" r="0" b="0"/>
          <a:pathLst>
            <a:path>
              <a:moveTo>
                <a:pt x="0" y="736326"/>
              </a:moveTo>
              <a:lnTo>
                <a:pt x="342477" y="736326"/>
              </a:lnTo>
              <a:lnTo>
                <a:pt x="342477" y="0"/>
              </a:lnTo>
              <a:lnTo>
                <a:pt x="684955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C289D-3520-4FA9-A932-8016AA97E4AC}">
      <dsp:nvSpPr>
        <dsp:cNvPr id="0" name=""/>
        <dsp:cNvSpPr/>
      </dsp:nvSpPr>
      <dsp:spPr>
        <a:xfrm>
          <a:off x="936109" y="737861"/>
          <a:ext cx="1770026" cy="1044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放射線</a:t>
          </a:r>
          <a:endParaRPr kumimoji="1" lang="en-US" altLang="ja-JP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radiation</a:t>
          </a:r>
        </a:p>
      </dsp:txBody>
      <dsp:txXfrm>
        <a:off x="936109" y="737861"/>
        <a:ext cx="1770026" cy="1044556"/>
      </dsp:txXfrm>
    </dsp:sp>
    <dsp:sp modelId="{766C3C8C-C969-4424-91AE-4F5E46944789}">
      <dsp:nvSpPr>
        <dsp:cNvPr id="0" name=""/>
        <dsp:cNvSpPr/>
      </dsp:nvSpPr>
      <dsp:spPr>
        <a:xfrm>
          <a:off x="3391091" y="1535"/>
          <a:ext cx="4385766" cy="10445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電磁放射線 </a:t>
          </a:r>
          <a:r>
            <a:rPr kumimoji="1" lang="en-US" altLang="ja-JP" sz="1700" kern="1200" dirty="0" smtClean="0"/>
            <a:t>(</a:t>
          </a:r>
          <a:r>
            <a:rPr lang="en-US" sz="1700" b="1" kern="1200" dirty="0" smtClean="0"/>
            <a:t>electromagnetic radiation)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b="1" kern="1200" dirty="0" smtClean="0"/>
            <a:t>X-ray, </a:t>
          </a:r>
          <a:r>
            <a:rPr kumimoji="1" lang="en-US" altLang="ja-JP" sz="1700" b="1" kern="1200" dirty="0" smtClean="0">
              <a:latin typeface="Symbol" panose="05050102010706020507" pitchFamily="18" charset="2"/>
            </a:rPr>
            <a:t>g</a:t>
          </a:r>
          <a:r>
            <a:rPr kumimoji="1" lang="en-US" altLang="ja-JP" sz="1700" b="1" kern="1200" dirty="0" smtClean="0"/>
            <a:t>-ray</a:t>
          </a:r>
          <a:endParaRPr kumimoji="1" lang="ja-JP" altLang="en-US" sz="1700" kern="1200" dirty="0"/>
        </a:p>
      </dsp:txBody>
      <dsp:txXfrm>
        <a:off x="3391091" y="1535"/>
        <a:ext cx="4385766" cy="1044556"/>
      </dsp:txXfrm>
    </dsp:sp>
    <dsp:sp modelId="{58758564-D5C6-4DE6-B5F0-A731100C1400}">
      <dsp:nvSpPr>
        <dsp:cNvPr id="0" name=""/>
        <dsp:cNvSpPr/>
      </dsp:nvSpPr>
      <dsp:spPr>
        <a:xfrm>
          <a:off x="3391091" y="1474188"/>
          <a:ext cx="4385766" cy="10445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700" kern="1200" dirty="0" smtClean="0"/>
            <a:t>粒子放射線 </a:t>
          </a:r>
          <a:r>
            <a:rPr kumimoji="1" lang="en-US" altLang="ja-JP" sz="1700" kern="1200" dirty="0" smtClean="0"/>
            <a:t>(</a:t>
          </a:r>
          <a:r>
            <a:rPr lang="en-US" sz="1700" b="1" kern="1200" dirty="0" smtClean="0"/>
            <a:t>particle radiation)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b="1" kern="1200" dirty="0" smtClean="0">
              <a:latin typeface="Symbol" panose="05050102010706020507" pitchFamily="18" charset="2"/>
            </a:rPr>
            <a:t>a</a:t>
          </a:r>
          <a:r>
            <a:rPr kumimoji="1" lang="en-US" altLang="ja-JP" sz="1700" b="1" kern="1200" dirty="0" smtClean="0"/>
            <a:t>-ray, </a:t>
          </a:r>
          <a:r>
            <a:rPr kumimoji="1" lang="en-US" altLang="ja-JP" sz="1700" b="1" kern="1200" dirty="0" smtClean="0">
              <a:latin typeface="Symbol" panose="05050102010706020507" pitchFamily="18" charset="2"/>
            </a:rPr>
            <a:t>b</a:t>
          </a:r>
          <a:r>
            <a:rPr kumimoji="1" lang="en-US" altLang="ja-JP" sz="1700" b="1" kern="1200" dirty="0" smtClean="0"/>
            <a:t>-ray, proton beam, neutron beam</a:t>
          </a:r>
          <a:endParaRPr kumimoji="1" lang="ja-JP" altLang="en-US" sz="1700" kern="1200" dirty="0"/>
        </a:p>
      </dsp:txBody>
      <dsp:txXfrm>
        <a:off x="3391091" y="1474188"/>
        <a:ext cx="4385766" cy="1044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94C1-6F89-476D-B054-EB5D8493E543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6F177-C42F-4B21-A21F-CDD65B8D7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8%9B%8D%E5%85%89X%E7%B7%9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内殻電子の励起源として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線を用いたときに発生する特性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線は、</a:t>
            </a:r>
            <a:r>
              <a:rPr lang="ja-JP" altLang="en-US" dirty="0" smtClean="0">
                <a:hlinkClick r:id="rId3" tooltip="蛍光X線"/>
              </a:rPr>
              <a:t>蛍光</a:t>
            </a:r>
            <a:r>
              <a:rPr lang="en-US" altLang="ja-JP" dirty="0" smtClean="0">
                <a:hlinkClick r:id="rId3" tooltip="蛍光X線"/>
              </a:rPr>
              <a:t>X</a:t>
            </a:r>
            <a:r>
              <a:rPr lang="ja-JP" altLang="en-US" dirty="0" smtClean="0">
                <a:hlinkClick r:id="rId3" tooltip="蛍光X線"/>
              </a:rPr>
              <a:t>線</a:t>
            </a:r>
            <a:r>
              <a:rPr lang="ja-JP" altLang="en-US" dirty="0" smtClean="0"/>
              <a:t>（</a:t>
            </a:r>
            <a:r>
              <a:rPr lang="en-US" altLang="ja-JP" dirty="0" smtClean="0"/>
              <a:t>XRF</a:t>
            </a:r>
            <a:r>
              <a:rPr lang="ja-JP" altLang="en-US" dirty="0" smtClean="0"/>
              <a:t>）と呼ばれる。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F177-C42F-4B21-A21F-CDD65B8D7A3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F177-C42F-4B21-A21F-CDD65B8D7A3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80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0293"/>
            <a:ext cx="7992888" cy="840435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40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04856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6400800" cy="397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7FA235-ACA2-4B4A-A9DA-6EA66D65A106}" type="datetimeFigureOut">
              <a:rPr kumimoji="1" lang="ja-JP" altLang="en-US" smtClean="0"/>
              <a:t>2016/4/25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52A00C-2203-4AFF-BF1E-F9014D1D1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kumimoji="1" sz="4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kuso.provost.nagoya-u.ac.j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cpp.nagoya-u.ac.jp/consultation/" TargetMode="External"/><Relationship Id="rId4" Type="http://schemas.openxmlformats.org/officeDocument/2006/relationships/hyperlink" Target="http://www.sh-help.provost.nagoya-u.ac.jp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43302" y="4581128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2016.4.25 E416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992888" cy="1872208"/>
          </a:xfrm>
        </p:spPr>
        <p:txBody>
          <a:bodyPr/>
          <a:lstStyle/>
          <a:p>
            <a:pPr algn="ctr"/>
            <a:r>
              <a:rPr kumimoji="1" lang="ja-JP" alt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安全衛生講習会</a:t>
            </a:r>
            <a:r>
              <a:rPr kumimoji="1" lang="en-US" altLang="ja-JP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ja-JP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Safety and Health workshop</a:t>
            </a:r>
            <a:endParaRPr kumimoji="1" lang="ja-JP" alt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0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レーザー </a:t>
            </a:r>
            <a:r>
              <a:rPr kumimoji="1" lang="en-US" altLang="ja-JP" dirty="0" smtClean="0"/>
              <a:t>Laser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95536" y="1351309"/>
            <a:ext cx="8208912" cy="4525963"/>
          </a:xfrm>
        </p:spPr>
        <p:txBody>
          <a:bodyPr>
            <a:normAutofit/>
          </a:bodyPr>
          <a:lstStyle/>
          <a:p>
            <a:r>
              <a:rPr kumimoji="1" lang="ja-JP" altLang="en-US" sz="3000" dirty="0" smtClean="0"/>
              <a:t>レーザーは指向性が高いので、失明の危険性あり。取り扱う際は安全メガネを着用する。</a:t>
            </a:r>
            <a:endParaRPr kumimoji="1" lang="en-US" altLang="ja-JP" sz="3000" dirty="0" smtClean="0"/>
          </a:p>
          <a:p>
            <a:pPr marL="0" indent="0">
              <a:buNone/>
            </a:pPr>
            <a:r>
              <a:rPr kumimoji="1" lang="ja-JP" altLang="en-US" sz="3000" dirty="0" smtClean="0"/>
              <a:t>（</a:t>
            </a:r>
            <a:r>
              <a:rPr kumimoji="1" lang="en-US" altLang="ja-JP" sz="3000" dirty="0" smtClean="0"/>
              <a:t>E415</a:t>
            </a:r>
            <a:r>
              <a:rPr kumimoji="1" lang="ja-JP" altLang="en-US" sz="3000" dirty="0" smtClean="0"/>
              <a:t>の</a:t>
            </a:r>
            <a:r>
              <a:rPr lang="ja-JP" altLang="en-US" sz="3000" dirty="0" smtClean="0"/>
              <a:t>ラマン</a:t>
            </a:r>
            <a:r>
              <a:rPr lang="ja-JP" altLang="en-US" sz="3000" dirty="0"/>
              <a:t>分光装置に搭載されているレーザーは、安全装置がついているためメガネの着用は</a:t>
            </a:r>
            <a:r>
              <a:rPr lang="ja-JP" altLang="en-US" sz="3000" dirty="0" smtClean="0"/>
              <a:t>不要</a:t>
            </a:r>
            <a:r>
              <a:rPr kumimoji="1" lang="ja-JP" altLang="en-US" sz="3000" dirty="0" smtClean="0"/>
              <a:t>）</a:t>
            </a:r>
            <a:endParaRPr kumimoji="1" lang="en-US" altLang="ja-JP" sz="3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3861048"/>
            <a:ext cx="3779912" cy="28349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3755909" cy="2816932"/>
          </a:xfrm>
          <a:prstGeom prst="rect">
            <a:avLst/>
          </a:prstGeom>
        </p:spPr>
      </p:pic>
      <p:cxnSp>
        <p:nvCxnSpPr>
          <p:cNvPr id="7" name="直線矢印コネクタ 6"/>
          <p:cNvCxnSpPr>
            <a:stCxn id="9" idx="6"/>
          </p:cNvCxnSpPr>
          <p:nvPr/>
        </p:nvCxnSpPr>
        <p:spPr>
          <a:xfrm flipV="1">
            <a:off x="4139952" y="5661248"/>
            <a:ext cx="1080120" cy="580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3419872" y="5805264"/>
            <a:ext cx="720080" cy="87271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26804" y="3934797"/>
            <a:ext cx="372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532nm </a:t>
            </a:r>
            <a:r>
              <a:rPr kumimoji="1" lang="ja-JP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レーザー</a:t>
            </a:r>
            <a:r>
              <a:rPr lang="ja-JP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保護メガネ</a:t>
            </a:r>
            <a:endParaRPr lang="en-US" altLang="ja-JP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532nm </a:t>
            </a:r>
            <a:r>
              <a:rPr kumimoji="1" lang="en-US" altLang="ja-JP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</a:t>
            </a:r>
            <a:r>
              <a:rPr kumimoji="1" lang="en-US" altLang="ja-JP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goggles</a:t>
            </a:r>
            <a:endParaRPr kumimoji="1" lang="ja-JP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アーク光 </a:t>
            </a:r>
            <a:r>
              <a:rPr kumimoji="1" lang="en-US" altLang="ja-JP" dirty="0" smtClean="0"/>
              <a:t>Arc light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55576" y="1178416"/>
            <a:ext cx="7704856" cy="347472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炭素蒸着の際に発光するアーク光は、紫外線を多く含むため、直視すると目を傷める。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蒸着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際</a:t>
            </a:r>
            <a:r>
              <a:rPr lang="ja-JP" altLang="en-US" sz="3200" dirty="0"/>
              <a:t>は</a:t>
            </a:r>
            <a:r>
              <a:rPr lang="ja-JP" altLang="en-US" sz="3200" dirty="0" smtClean="0"/>
              <a:t>、安全メガネを使用すると良い。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40" y="3789040"/>
            <a:ext cx="3870176" cy="290263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3059832" y="4365104"/>
            <a:ext cx="1912370" cy="93610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岩石カッター </a:t>
            </a:r>
            <a:r>
              <a:rPr kumimoji="1" lang="en-US" altLang="ja-JP" dirty="0" smtClean="0"/>
              <a:t>Rock saw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827584" y="1196752"/>
            <a:ext cx="7704856" cy="4608512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岩石を切断する際は、手や衣服がカッターに巻き込まれないように十分注意して使う。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岩石が不安定な状態で切断すると、歯を曲げる恐れがあるので、必ず固定して切断する。</a:t>
            </a:r>
            <a:endParaRPr lang="en-US" altLang="ja-JP" sz="3200" dirty="0" smtClean="0"/>
          </a:p>
        </p:txBody>
      </p:sp>
      <p:pic>
        <p:nvPicPr>
          <p:cNvPr id="2050" name="Picture 2" descr="http://image.rakuten.co.jp/digisto/cabinet/c67/1_m2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6788"/>
            <a:ext cx="2376264" cy="23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84" y="4568205"/>
            <a:ext cx="576064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騒音により難聴になる恐れがあるので、防音ヘッドホンを着用すると良い。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76256" y="3861048"/>
            <a:ext cx="184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防音ヘッドホン</a:t>
            </a:r>
            <a:endParaRPr lang="en-US" altLang="ja-JP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Earmuffs</a:t>
            </a:r>
            <a:endParaRPr kumimoji="1" lang="ja-JP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2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野外実習 </a:t>
            </a:r>
            <a:r>
              <a:rPr kumimoji="1" lang="en-US" altLang="ja-JP" dirty="0" smtClean="0"/>
              <a:t>Field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07504" y="1268760"/>
            <a:ext cx="7264896" cy="3888432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岩石を</a:t>
            </a:r>
            <a:r>
              <a:rPr lang="ja-JP" altLang="en-US" sz="3200" dirty="0" smtClean="0"/>
              <a:t>割る際</a:t>
            </a:r>
            <a:r>
              <a:rPr lang="ja-JP" altLang="en-US" sz="3200" dirty="0"/>
              <a:t>は</a:t>
            </a:r>
            <a:r>
              <a:rPr lang="ja-JP" altLang="en-US" sz="3200" dirty="0" smtClean="0"/>
              <a:t>、ハンマーの取扱に十分注意する。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落石の危険性がある場所では必ずヘルメットを着用する。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天候の変化に注意して調査する。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十分な食料を携帯して調査に出る。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5536" y="3158971"/>
            <a:ext cx="7200800" cy="3366373"/>
          </a:xfrm>
          <a:prstGeom prst="rect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メンタル </a:t>
            </a:r>
            <a:r>
              <a:rPr lang="en-US" altLang="ja-JP" dirty="0" smtClean="0"/>
              <a:t>Mental Health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精神的に落ち込んだり気分が晴れない場合は、一人で悩まず、誰かに相談する。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ja-JP" altLang="ja-JP" sz="2800" dirty="0"/>
          </a:p>
          <a:p>
            <a:pPr marL="0" lvl="0" indent="0">
              <a:buNone/>
            </a:pPr>
            <a:r>
              <a:rPr lang="ja-JP" altLang="ja-JP" sz="2800" dirty="0"/>
              <a:t>名古屋大学学生相談総合センター</a:t>
            </a:r>
          </a:p>
          <a:p>
            <a:pPr marL="0" indent="0">
              <a:buNone/>
            </a:pPr>
            <a:r>
              <a:rPr lang="en-US" altLang="ja-JP" sz="2800" u="sng" dirty="0" smtClean="0">
                <a:hlinkClick r:id="rId3"/>
              </a:rPr>
              <a:t>http</a:t>
            </a:r>
            <a:r>
              <a:rPr lang="en-US" altLang="ja-JP" sz="2800" u="sng" dirty="0">
                <a:hlinkClick r:id="rId3"/>
              </a:rPr>
              <a:t>://gakuso.provost.nagoya-u.ac.jp/</a:t>
            </a:r>
            <a:endParaRPr lang="ja-JP" altLang="ja-JP" sz="2800" dirty="0"/>
          </a:p>
          <a:p>
            <a:pPr marL="0" lvl="0" indent="0">
              <a:buNone/>
            </a:pPr>
            <a:r>
              <a:rPr lang="ja-JP" altLang="ja-JP" sz="2800" dirty="0"/>
              <a:t>名古屋大学ハラスメント相談センター</a:t>
            </a:r>
          </a:p>
          <a:p>
            <a:pPr marL="0" indent="0">
              <a:buNone/>
            </a:pPr>
            <a:r>
              <a:rPr lang="en-US" altLang="ja-JP" sz="2800" u="sng" dirty="0" smtClean="0">
                <a:hlinkClick r:id="rId4"/>
              </a:rPr>
              <a:t>http</a:t>
            </a:r>
            <a:r>
              <a:rPr lang="en-US" altLang="ja-JP" sz="2800" u="sng" dirty="0">
                <a:hlinkClick r:id="rId4"/>
              </a:rPr>
              <a:t>://www.sh-help.provost.nagoya-u.ac.jp/</a:t>
            </a:r>
            <a:endParaRPr lang="ja-JP" altLang="ja-JP" sz="2800" dirty="0"/>
          </a:p>
          <a:p>
            <a:pPr marL="0" lvl="0" indent="0">
              <a:buNone/>
            </a:pPr>
            <a:r>
              <a:rPr lang="ja-JP" altLang="ja-JP" sz="2800" dirty="0"/>
              <a:t>名古屋大学心理発達相談室</a:t>
            </a:r>
          </a:p>
          <a:p>
            <a:pPr marL="0" indent="0">
              <a:buNone/>
            </a:pPr>
            <a:r>
              <a:rPr lang="en-US" altLang="ja-JP" sz="2800" u="sng" dirty="0" smtClean="0">
                <a:hlinkClick r:id="rId5"/>
              </a:rPr>
              <a:t>http</a:t>
            </a:r>
            <a:r>
              <a:rPr lang="en-US" altLang="ja-JP" sz="2800" u="sng" dirty="0">
                <a:hlinkClick r:id="rId5"/>
              </a:rPr>
              <a:t>://cdcpp.nagoya-u.ac.jp/consultation/</a:t>
            </a:r>
            <a:endParaRPr lang="ja-JP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204864"/>
            <a:ext cx="71572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学内の相談センター</a:t>
            </a:r>
            <a:endParaRPr kumimoji="1" lang="en-US" altLang="ja-JP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 services of Nagoya University</a:t>
            </a:r>
            <a:endParaRPr kumimoji="1" lang="ja-JP" alt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3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/>
          <a:lstStyle/>
          <a:p>
            <a:r>
              <a:rPr kumimoji="1" lang="ja-JP" altLang="en-US" sz="3600" dirty="0" smtClean="0"/>
              <a:t>安全</a:t>
            </a:r>
            <a:r>
              <a:rPr lang="ja-JP" altLang="en-US" sz="3600" dirty="0" smtClean="0"/>
              <a:t>で健康な</a:t>
            </a:r>
            <a:r>
              <a:rPr kumimoji="1" lang="ja-JP" altLang="en-US" sz="3600" dirty="0" smtClean="0"/>
              <a:t>研究生活を送るために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200" dirty="0" smtClean="0"/>
              <a:t>For safety and healthy research life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80920" cy="532859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2800" dirty="0" smtClean="0"/>
              <a:t>研究中に分からない事がある場合は、一人で解決しようとせず、先生か先輩に相談しましょう。</a:t>
            </a:r>
            <a:endParaRPr kumimoji="1" lang="en-US" altLang="ja-JP" sz="2800" dirty="0" smtClean="0"/>
          </a:p>
          <a:p>
            <a:pPr marL="45720" indent="0">
              <a:buNone/>
            </a:pPr>
            <a:r>
              <a:rPr lang="en-US" altLang="ja-JP" sz="2800" dirty="0" smtClean="0"/>
              <a:t>If there are something that you don’t know how to do during the study, please ask staff or laboratory members.</a:t>
            </a:r>
          </a:p>
          <a:p>
            <a:pPr marL="45720" indent="0">
              <a:buNone/>
            </a:pPr>
            <a:endParaRPr kumimoji="1" lang="en-US" altLang="ja-JP" sz="2800" dirty="0" smtClean="0"/>
          </a:p>
          <a:p>
            <a:r>
              <a:rPr lang="ja-JP" altLang="en-US" sz="2800" dirty="0" smtClean="0"/>
              <a:t>研究中にけがをした場合は、すぐに応急処置をし、病院に行きましょう。</a:t>
            </a:r>
            <a:endParaRPr lang="en-US" altLang="ja-JP" sz="2800" dirty="0" smtClean="0"/>
          </a:p>
          <a:p>
            <a:pPr marL="45720" indent="0">
              <a:buNone/>
            </a:pPr>
            <a:r>
              <a:rPr lang="en-US" altLang="ja-JP" sz="2800" dirty="0" smtClean="0"/>
              <a:t>If you were injured during the study, immediately do the first aid, and then go to the hospital.</a:t>
            </a:r>
          </a:p>
          <a:p>
            <a:pPr marL="45720" indent="0">
              <a:buNone/>
            </a:pPr>
            <a:endParaRPr lang="en-US" altLang="ja-JP" sz="2800" dirty="0" smtClean="0"/>
          </a:p>
          <a:p>
            <a:r>
              <a:rPr kumimoji="1" lang="ja-JP" altLang="en-US" sz="2800" dirty="0" smtClean="0"/>
              <a:t>研究中に危ないな、と思ったことは、すぐに先生や先輩に報告しましょう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45720" indent="0">
              <a:buNone/>
            </a:pPr>
            <a:r>
              <a:rPr kumimoji="1" lang="en-US" altLang="ja-JP" sz="2800" dirty="0" smtClean="0"/>
              <a:t>If you find something dangerous during the study, please report it to the staff or laboratory members.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917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安全衛生とは</a:t>
            </a:r>
            <a:r>
              <a:rPr kumimoji="1" lang="en-US" altLang="ja-JP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kumimoji="1" lang="en-US" altLang="ja-JP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z="3600" dirty="0" smtClean="0"/>
              <a:t>Importance of safety and Health</a:t>
            </a:r>
            <a:endParaRPr kumimoji="1" lang="ja-JP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ja-JP" altLang="en-US" sz="3200" dirty="0" smtClean="0"/>
              <a:t>事業主は、労働安全衛生法で定める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労働災害防止のための措置を徹底</a:t>
            </a:r>
            <a:r>
              <a:rPr lang="ja-JP" altLang="en-US" sz="3200" dirty="0" smtClean="0"/>
              <a:t>するとともに、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快適な職場環境の実現と労働条件の改善</a:t>
            </a:r>
            <a:r>
              <a:rPr lang="ja-JP" altLang="en-US" sz="3200" dirty="0" smtClean="0"/>
              <a:t>を通じて、職場における労働者の安全と健康を確保しなければなりません。</a:t>
            </a:r>
            <a:endParaRPr lang="en-US" altLang="ja-JP" sz="3200" dirty="0" smtClean="0"/>
          </a:p>
          <a:p>
            <a:pPr marL="0" indent="0" algn="r">
              <a:buNone/>
            </a:pPr>
            <a:r>
              <a:rPr lang="ja-JP" altLang="en-US" dirty="0" smtClean="0"/>
              <a:t>厚生労働省ＨＰより</a:t>
            </a:r>
            <a:endParaRPr kumimoji="1" lang="ja-JP" altLang="en-US" dirty="0"/>
          </a:p>
        </p:txBody>
      </p:sp>
      <p:pic>
        <p:nvPicPr>
          <p:cNvPr id="1026" name="Picture 2" descr="http://www.mhlw.go.jp/image/06-Seisakujouhou-11200000-Roudoukijunkyoku/00000769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88" y="26977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827584" y="5176616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514790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安全で健康に研究しましょう</a:t>
            </a:r>
            <a:endParaRPr kumimoji="1" lang="en-US" altLang="ja-JP" sz="36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safety and Healthy.</a:t>
            </a:r>
            <a:endParaRPr kumimoji="1" lang="ja-JP" alt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5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79208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岩鉱で研究する際に気をつける項目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352928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薬品の取扱　</a:t>
            </a:r>
            <a:r>
              <a:rPr kumimoji="1" lang="en-US" altLang="ja-JP" sz="2800" dirty="0" smtClean="0"/>
              <a:t>Chemicals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高圧ガス </a:t>
            </a:r>
            <a:r>
              <a:rPr lang="en-US" altLang="ja-JP" sz="2800" dirty="0" smtClean="0"/>
              <a:t>High-pressure gas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EPMA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X</a:t>
            </a:r>
            <a:r>
              <a:rPr lang="ja-JP" altLang="en-US" sz="2800" dirty="0" smtClean="0"/>
              <a:t>線　　　　　　　　　　  （</a:t>
            </a:r>
            <a:r>
              <a:rPr lang="en-US" altLang="ja-JP" sz="2800" dirty="0" smtClean="0"/>
              <a:t>XRF, EPMA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レーザー　</a:t>
            </a:r>
            <a:r>
              <a:rPr kumimoji="1" lang="en-US" altLang="ja-JP" sz="2800" dirty="0" smtClean="0"/>
              <a:t>Leaser</a:t>
            </a:r>
            <a:r>
              <a:rPr kumimoji="1" lang="ja-JP" altLang="en-US" sz="2800" dirty="0" smtClean="0"/>
              <a:t>　    　　 </a:t>
            </a:r>
            <a:r>
              <a:rPr lang="ja-JP" altLang="en-US" sz="2800" dirty="0" smtClean="0"/>
              <a:t>（ラマン分光装置）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アーク光　</a:t>
            </a:r>
            <a:r>
              <a:rPr lang="en-US" altLang="ja-JP" sz="2800" dirty="0" smtClean="0"/>
              <a:t>Arc light</a:t>
            </a:r>
            <a:r>
              <a:rPr lang="ja-JP" altLang="en-US" sz="2800" dirty="0" smtClean="0"/>
              <a:t>　　 　 （炭素蒸着器）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岩石カッター　</a:t>
            </a:r>
            <a:r>
              <a:rPr kumimoji="1" lang="en-US" altLang="ja-JP" sz="2800" dirty="0" smtClean="0"/>
              <a:t>Rock saw</a:t>
            </a:r>
            <a:r>
              <a:rPr kumimoji="1" lang="ja-JP" altLang="en-US" sz="2800" dirty="0" smtClean="0"/>
              <a:t> 　（薄片作成）</a:t>
            </a:r>
            <a:endParaRPr kumimoji="1"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野外実習　</a:t>
            </a:r>
            <a:r>
              <a:rPr lang="en-US" altLang="ja-JP" sz="2800" dirty="0" smtClean="0"/>
              <a:t>Field work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メンタル　</a:t>
            </a:r>
            <a:r>
              <a:rPr kumimoji="1" lang="en-US" altLang="ja-JP" sz="2800" dirty="0" smtClean="0"/>
              <a:t>Mental Health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71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薬品の取扱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dirty="0" smtClean="0"/>
              <a:t>Chemicals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57200" y="1528192"/>
            <a:ext cx="8229600" cy="4853136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現在保管している薬品は</a:t>
            </a:r>
            <a:r>
              <a:rPr kumimoji="1" lang="en-US" altLang="ja-JP" sz="2800" dirty="0" smtClean="0"/>
              <a:t>19</a:t>
            </a:r>
            <a:r>
              <a:rPr kumimoji="1" lang="ja-JP" altLang="en-US" sz="2800" dirty="0" smtClean="0"/>
              <a:t>種類 </a:t>
            </a:r>
            <a:r>
              <a:rPr lang="en-US" altLang="ja-JP" sz="2800" dirty="0" smtClean="0"/>
              <a:t>(2016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月現在</a:t>
            </a:r>
            <a:r>
              <a:rPr lang="en-US" altLang="ja-JP" sz="2800" dirty="0" smtClean="0"/>
              <a:t>)</a:t>
            </a:r>
            <a:endParaRPr kumimoji="1" lang="en-US" altLang="ja-JP" sz="2800" dirty="0" smtClean="0"/>
          </a:p>
          <a:p>
            <a:r>
              <a:rPr lang="ja-JP" altLang="en-US" sz="2800" dirty="0"/>
              <a:t>保管</a:t>
            </a:r>
            <a:r>
              <a:rPr lang="ja-JP" altLang="en-US" sz="2800" dirty="0" smtClean="0"/>
              <a:t>場所</a:t>
            </a:r>
            <a:r>
              <a:rPr lang="ja-JP" altLang="en-US" sz="2800" dirty="0"/>
              <a:t>は</a:t>
            </a:r>
            <a:r>
              <a:rPr lang="ja-JP" altLang="en-US" sz="2800" dirty="0" smtClean="0"/>
              <a:t>、</a:t>
            </a:r>
            <a:r>
              <a:rPr lang="en-US" altLang="ja-JP" sz="2800" dirty="0" smtClean="0"/>
              <a:t>E419, E421, E540</a:t>
            </a:r>
          </a:p>
          <a:p>
            <a:r>
              <a:rPr lang="ja-JP" altLang="en-US" sz="2800" dirty="0" smtClean="0"/>
              <a:t>すべて</a:t>
            </a:r>
            <a:r>
              <a:rPr lang="en-US" altLang="ja-JP" sz="2800" dirty="0" err="1" smtClean="0"/>
              <a:t>MaCS</a:t>
            </a:r>
            <a:r>
              <a:rPr lang="en-US" altLang="ja-JP" sz="2800" dirty="0" smtClean="0"/>
              <a:t> NU</a:t>
            </a:r>
            <a:r>
              <a:rPr lang="ja-JP" altLang="en-US" sz="2800" dirty="0" smtClean="0"/>
              <a:t>というサイトで管理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有機溶剤を使用する際は、</a:t>
            </a:r>
            <a:r>
              <a:rPr kumimoji="1" lang="ja-JP" altLang="en-US" sz="2800" u="sng" dirty="0" smtClean="0"/>
              <a:t>保護メガネ</a:t>
            </a:r>
            <a:r>
              <a:rPr kumimoji="1" lang="en-US" altLang="ja-JP" sz="2800" u="sng" dirty="0" smtClean="0"/>
              <a:t>(Protective goggles)</a:t>
            </a:r>
            <a:r>
              <a:rPr kumimoji="1" lang="ja-JP" altLang="en-US" sz="2800" dirty="0" smtClean="0"/>
              <a:t>と</a:t>
            </a:r>
            <a:r>
              <a:rPr kumimoji="1" lang="ja-JP" altLang="en-US" sz="2800" u="sng" dirty="0" smtClean="0"/>
              <a:t>保護手袋</a:t>
            </a:r>
            <a:r>
              <a:rPr kumimoji="1" lang="en-US" altLang="ja-JP" sz="2800" u="sng" dirty="0" smtClean="0"/>
              <a:t>(rubber gloves)</a:t>
            </a:r>
            <a:r>
              <a:rPr kumimoji="1" lang="ja-JP" altLang="en-US" sz="2800" dirty="0" smtClean="0"/>
              <a:t>を着用し、</a:t>
            </a:r>
            <a:r>
              <a:rPr kumimoji="1" lang="ja-JP" altLang="en-US" sz="2800" u="sng" dirty="0" smtClean="0"/>
              <a:t>換気の良い場所</a:t>
            </a:r>
            <a:r>
              <a:rPr kumimoji="1" lang="en-US" altLang="ja-JP" sz="2800" u="sng" dirty="0" smtClean="0"/>
              <a:t>(well-ventilated area)</a:t>
            </a:r>
            <a:r>
              <a:rPr kumimoji="1" lang="ja-JP" altLang="en-US" sz="2800" dirty="0" smtClean="0"/>
              <a:t>で扱う。</a:t>
            </a:r>
            <a:endParaRPr kumimoji="1" lang="en-US" altLang="ja-JP" sz="2800" dirty="0" smtClean="0"/>
          </a:p>
          <a:p>
            <a:r>
              <a:rPr lang="ja-JP" altLang="en-US" sz="2800" dirty="0"/>
              <a:t>鉱物</a:t>
            </a:r>
            <a:r>
              <a:rPr lang="ja-JP" altLang="en-US" sz="2800" dirty="0" smtClean="0"/>
              <a:t>分離に使うブロムホルム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Bromoform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とジヨードメタン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Diiodomethane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は</a:t>
            </a:r>
            <a:r>
              <a:rPr lang="ja-JP" altLang="en-US" sz="2800" u="sng" dirty="0" smtClean="0"/>
              <a:t>毒性が高く発がん性が指摘されている</a:t>
            </a:r>
            <a:r>
              <a:rPr lang="en-US" altLang="ja-JP" sz="2800" u="sng" dirty="0" smtClean="0"/>
              <a:t>(toxic and carcinogenic)</a:t>
            </a:r>
            <a:r>
              <a:rPr lang="ja-JP" altLang="en-US" sz="2800" dirty="0" err="1" smtClean="0"/>
              <a:t>ので</a:t>
            </a:r>
            <a:r>
              <a:rPr lang="ja-JP" altLang="en-US" sz="2800" dirty="0" smtClean="0"/>
              <a:t>取扱には十分注意する。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04" y="116632"/>
            <a:ext cx="46482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薬品の処分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800" dirty="0" smtClean="0"/>
              <a:t>Disposal of chemicals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064896" cy="347472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使用後の薬品は水道に直接流さない。</a:t>
            </a:r>
            <a:endParaRPr lang="en-US" altLang="ja-JP" sz="2800" dirty="0" smtClean="0"/>
          </a:p>
          <a:p>
            <a:r>
              <a:rPr kumimoji="1" lang="ja-JP" altLang="en-US" sz="2800" dirty="0"/>
              <a:t>有機</a:t>
            </a:r>
            <a:r>
              <a:rPr kumimoji="1" lang="ja-JP" altLang="en-US" sz="2800" dirty="0" smtClean="0"/>
              <a:t>溶剤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エタノール，アセトンなど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は</a:t>
            </a:r>
            <a:r>
              <a:rPr kumimoji="1" lang="en-US" altLang="ja-JP" sz="2800" dirty="0" smtClean="0"/>
              <a:t>E419</a:t>
            </a:r>
            <a:r>
              <a:rPr kumimoji="1" lang="ja-JP" altLang="en-US" sz="2800" dirty="0" smtClean="0"/>
              <a:t>の流しの下にあるポリタンクに入れる。</a:t>
            </a:r>
            <a:endParaRPr kumimoji="1"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04" y="116632"/>
            <a:ext cx="4648200" cy="8096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2841780" cy="37890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2852936"/>
            <a:ext cx="2895786" cy="3861048"/>
          </a:xfrm>
          <a:prstGeom prst="rect">
            <a:avLst/>
          </a:prstGeom>
        </p:spPr>
      </p:pic>
      <p:sp>
        <p:nvSpPr>
          <p:cNvPr id="7" name="乗算記号 6"/>
          <p:cNvSpPr/>
          <p:nvPr/>
        </p:nvSpPr>
        <p:spPr>
          <a:xfrm>
            <a:off x="2793504" y="4437112"/>
            <a:ext cx="914400" cy="914400"/>
          </a:xfrm>
          <a:prstGeom prst="mathMultiply">
            <a:avLst>
              <a:gd name="adj1" fmla="val 1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6093296"/>
            <a:ext cx="311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有機溶剤廃棄タンク</a:t>
            </a:r>
            <a:endParaRPr kumimoji="1" lang="en-US" altLang="ja-JP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solvent waste tank</a:t>
            </a:r>
            <a:endParaRPr kumimoji="1" lang="ja-JP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9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高圧ガス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3200" dirty="0" smtClean="0"/>
              <a:t>High-pressure gas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63" y="116632"/>
            <a:ext cx="4505325" cy="828675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1520" y="1600200"/>
            <a:ext cx="56166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現在使用しているガスボンベはアルゴン</a:t>
            </a:r>
            <a:r>
              <a:rPr lang="en-US" altLang="ja-JP" sz="2800" dirty="0" smtClean="0"/>
              <a:t>/</a:t>
            </a:r>
            <a:r>
              <a:rPr lang="ja-JP" altLang="en-US" sz="2800" dirty="0" smtClean="0"/>
              <a:t>メタン混合ガス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Ar</a:t>
            </a:r>
            <a:r>
              <a:rPr lang="en-US" altLang="ja-JP" sz="2800" dirty="0" smtClean="0"/>
              <a:t>/CH</a:t>
            </a:r>
            <a:r>
              <a:rPr lang="en-US" altLang="ja-JP" sz="2800" baseline="-25000" dirty="0" smtClean="0"/>
              <a:t>4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と窒素ガス</a:t>
            </a:r>
            <a:r>
              <a:rPr lang="en-US" altLang="ja-JP" sz="2800" dirty="0" smtClean="0"/>
              <a:t>(N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種類</a:t>
            </a:r>
            <a:endParaRPr lang="en-US" altLang="ja-JP" sz="2800" dirty="0" smtClean="0"/>
          </a:p>
          <a:p>
            <a:r>
              <a:rPr lang="ja-JP" altLang="en-US" sz="2800" dirty="0" smtClean="0"/>
              <a:t>すべて</a:t>
            </a:r>
            <a:r>
              <a:rPr lang="en-US" altLang="ja-JP" sz="2800" dirty="0" err="1" smtClean="0"/>
              <a:t>MaCS</a:t>
            </a:r>
            <a:r>
              <a:rPr lang="en-US" altLang="ja-JP" sz="2800" dirty="0" smtClean="0"/>
              <a:t> G</a:t>
            </a:r>
            <a:r>
              <a:rPr lang="ja-JP" altLang="en-US" sz="2800" dirty="0" smtClean="0"/>
              <a:t>というサイトで管理</a:t>
            </a:r>
            <a:endParaRPr lang="en-US" altLang="ja-JP" sz="2800" dirty="0" smtClean="0"/>
          </a:p>
          <a:p>
            <a:r>
              <a:rPr lang="ja-JP" altLang="en-US" sz="2800" dirty="0" smtClean="0"/>
              <a:t>取り付けの際は、ガス漏えいに十分注意する</a:t>
            </a:r>
            <a:endParaRPr lang="en-US" altLang="ja-JP" sz="2800" dirty="0" smtClean="0"/>
          </a:p>
          <a:p>
            <a:r>
              <a:rPr lang="ja-JP" altLang="en-US" sz="2800" dirty="0" smtClean="0"/>
              <a:t>ガス</a:t>
            </a:r>
            <a:r>
              <a:rPr lang="ja-JP" altLang="en-US" sz="2800" dirty="0"/>
              <a:t>ボンベ</a:t>
            </a:r>
            <a:r>
              <a:rPr lang="ja-JP" altLang="en-US" sz="2800" dirty="0" smtClean="0"/>
              <a:t>は転倒防止のため、上下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点をチェーンなどでしっかりと固定する。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86" y="1582043"/>
            <a:ext cx="3113410" cy="41512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68144" y="579597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E415 </a:t>
            </a:r>
            <a:r>
              <a:rPr kumimoji="1" lang="ja-JP" altLang="en-US" dirty="0" smtClean="0"/>
              <a:t>窒素ガス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2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放射線</a:t>
            </a:r>
            <a:endParaRPr kumimoji="1" lang="ja-JP" altLang="en-US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1222520014"/>
              </p:ext>
            </p:extLst>
          </p:nvPr>
        </p:nvGraphicFramePr>
        <p:xfrm>
          <a:off x="35496" y="404664"/>
          <a:ext cx="87129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X-ray waveleng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5154"/>
            <a:ext cx="6912768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55576" y="220486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高いエネルギーを持つ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電磁波及び粒子の総称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284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放</a:t>
            </a:r>
            <a:r>
              <a:rPr lang="ja-JP" altLang="en-US" dirty="0" smtClean="0"/>
              <a:t>射</a:t>
            </a:r>
            <a:r>
              <a:rPr kumimoji="1" lang="ja-JP" altLang="en-US" dirty="0" smtClean="0"/>
              <a:t>線の単位と量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128792" cy="3474720"/>
          </a:xfrm>
        </p:spPr>
        <p:txBody>
          <a:bodyPr/>
          <a:lstStyle/>
          <a:p>
            <a:r>
              <a:rPr lang="ja-JP" altLang="en-US" dirty="0" smtClean="0"/>
              <a:t>グレイ（</a:t>
            </a:r>
            <a:r>
              <a:rPr lang="en-US" altLang="ja-JP" dirty="0" smtClean="0"/>
              <a:t>Gray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Gy</a:t>
            </a:r>
            <a:r>
              <a:rPr lang="ja-JP" altLang="en-US" dirty="0" smtClean="0"/>
              <a:t>）：</a:t>
            </a:r>
            <a:r>
              <a:rPr lang="ja-JP" altLang="en-US" dirty="0"/>
              <a:t>放射線が「もの」に当たった時にどのくらいのエネルギーを与えたのかを表す</a:t>
            </a:r>
            <a:r>
              <a:rPr lang="ja-JP" altLang="en-US" dirty="0" smtClean="0"/>
              <a:t>単位 </a:t>
            </a:r>
            <a:r>
              <a:rPr lang="en-US" altLang="ja-JP" dirty="0" smtClean="0"/>
              <a:t>[J/kg]</a:t>
            </a:r>
          </a:p>
          <a:p>
            <a:r>
              <a:rPr kumimoji="1" lang="ja-JP" altLang="en-US" dirty="0" smtClean="0"/>
              <a:t>シーベルト</a:t>
            </a:r>
            <a:r>
              <a:rPr lang="ja-JP" altLang="en-US" dirty="0" smtClean="0"/>
              <a:t>（</a:t>
            </a:r>
            <a:r>
              <a:rPr lang="en-US" altLang="ja-JP" dirty="0"/>
              <a:t>S</a:t>
            </a:r>
            <a:r>
              <a:rPr lang="en-US" altLang="ja-JP" dirty="0" smtClean="0"/>
              <a:t>ievert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Sv</a:t>
            </a:r>
            <a:r>
              <a:rPr lang="ja-JP" altLang="en-US" dirty="0" smtClean="0"/>
              <a:t>）</a:t>
            </a:r>
            <a:r>
              <a:rPr kumimoji="1" lang="ja-JP" altLang="en-US" dirty="0" smtClean="0"/>
              <a:t>：</a:t>
            </a:r>
            <a:r>
              <a:rPr lang="ja-JP" altLang="en-US" dirty="0"/>
              <a:t>放射線が「人間」にどのような影響を与えるのかを評価するための</a:t>
            </a:r>
            <a:r>
              <a:rPr lang="ja-JP" altLang="en-US" dirty="0" smtClean="0"/>
              <a:t>単位 </a:t>
            </a:r>
            <a:endParaRPr lang="en-US" altLang="ja-JP" dirty="0" smtClean="0"/>
          </a:p>
          <a:p>
            <a:pPr marL="4572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Sv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u="sng" dirty="0" smtClean="0"/>
              <a:t>a (</a:t>
            </a:r>
            <a:r>
              <a:rPr lang="ja-JP" altLang="en-US" b="1" u="sng" dirty="0" smtClean="0"/>
              <a:t>修正係数</a:t>
            </a:r>
            <a:r>
              <a:rPr lang="en-US" altLang="ja-JP" b="1" u="sng" dirty="0" smtClean="0"/>
              <a:t>)</a:t>
            </a:r>
            <a:r>
              <a:rPr lang="ja-JP" altLang="en-US" u="sng" dirty="0" smtClean="0"/>
              <a:t> </a:t>
            </a:r>
            <a:r>
              <a:rPr lang="en-US" altLang="ja-JP" dirty="0"/>
              <a:t>× </a:t>
            </a:r>
            <a:r>
              <a:rPr lang="en-US" altLang="ja-JP" dirty="0" err="1"/>
              <a:t>Gy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7" y="3284984"/>
            <a:ext cx="540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受けた放射線の種類（放射線加重係数）</a:t>
            </a:r>
            <a:r>
              <a:rPr lang="ja-JP" altLang="en-US" dirty="0" smtClean="0"/>
              <a:t>や</a:t>
            </a:r>
            <a:endParaRPr lang="en-US" altLang="ja-JP" dirty="0" smtClean="0"/>
          </a:p>
          <a:p>
            <a:r>
              <a:rPr lang="ja-JP" altLang="en-US" dirty="0" smtClean="0"/>
              <a:t>体</a:t>
            </a:r>
            <a:r>
              <a:rPr lang="ja-JP" altLang="en-US" dirty="0"/>
              <a:t>の</a:t>
            </a:r>
            <a:r>
              <a:rPr lang="ja-JP" altLang="en-US" dirty="0" smtClean="0"/>
              <a:t>部位（</a:t>
            </a:r>
            <a:r>
              <a:rPr lang="ja-JP" altLang="en-US" dirty="0"/>
              <a:t>組織加重係数</a:t>
            </a:r>
            <a:r>
              <a:rPr lang="ja-JP" altLang="en-US" dirty="0" smtClean="0"/>
              <a:t>）によって値が異なる</a:t>
            </a:r>
            <a:endParaRPr kumimoji="1" lang="ja-JP" altLang="en-US" dirty="0"/>
          </a:p>
        </p:txBody>
      </p:sp>
      <p:pic>
        <p:nvPicPr>
          <p:cNvPr id="2050" name="Picture 2" descr="Ｘ・γ、β線測定用バッ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89" y="2996952"/>
            <a:ext cx="17049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46442"/>
              </p:ext>
            </p:extLst>
          </p:nvPr>
        </p:nvGraphicFramePr>
        <p:xfrm>
          <a:off x="1500336" y="4221088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895872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実効線量限度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Effective</a:t>
                      </a:r>
                      <a:r>
                        <a:rPr kumimoji="1" lang="en-US" altLang="ja-JP" baseline="0" dirty="0" smtClean="0"/>
                        <a:t> dose limit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等価線量限度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Equivalent</a:t>
                      </a:r>
                      <a:r>
                        <a:rPr kumimoji="1" lang="en-US" altLang="ja-JP" baseline="0" dirty="0" smtClean="0"/>
                        <a:t> dose limit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 </a:t>
                      </a:r>
                      <a:r>
                        <a:rPr kumimoji="1" lang="en-US" altLang="ja-JP" dirty="0" err="1" smtClean="0"/>
                        <a:t>mSv</a:t>
                      </a:r>
                      <a:r>
                        <a:rPr kumimoji="1" lang="en-US" altLang="ja-JP" dirty="0" smtClean="0"/>
                        <a:t>/5year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目の水晶体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Eye lens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150 </a:t>
                      </a:r>
                      <a:r>
                        <a:rPr kumimoji="1" lang="en-US" altLang="ja-JP" dirty="0" err="1" smtClean="0"/>
                        <a:t>mSv</a:t>
                      </a:r>
                      <a:r>
                        <a:rPr kumimoji="1" lang="en-US" altLang="ja-JP" dirty="0" smtClean="0"/>
                        <a:t>/y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 </a:t>
                      </a:r>
                      <a:r>
                        <a:rPr kumimoji="1" lang="en-US" altLang="ja-JP" dirty="0" err="1" smtClean="0"/>
                        <a:t>mSv</a:t>
                      </a:r>
                      <a:r>
                        <a:rPr kumimoji="1" lang="en-US" altLang="ja-JP" dirty="0" smtClean="0"/>
                        <a:t>/1year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皮膚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Skin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mSv</a:t>
                      </a:r>
                      <a:r>
                        <a:rPr kumimoji="1" lang="en-US" altLang="ja-JP" baseline="0" dirty="0" smtClean="0"/>
                        <a:t>/y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Woman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 </a:t>
                      </a:r>
                      <a:r>
                        <a:rPr kumimoji="1" lang="en-US" altLang="ja-JP" dirty="0" err="1" smtClean="0"/>
                        <a:t>mSv</a:t>
                      </a:r>
                      <a:r>
                        <a:rPr kumimoji="1" lang="en-US" altLang="ja-JP" dirty="0" smtClean="0"/>
                        <a:t>/3month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994331" y="366651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クイクセルバッジ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569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</a:t>
            </a:r>
            <a:r>
              <a:rPr lang="ja-JP" altLang="en-US" dirty="0" smtClean="0"/>
              <a:t>線発生装置</a:t>
            </a:r>
            <a:endParaRPr kumimoji="1" lang="ja-JP" altLang="en-US" dirty="0"/>
          </a:p>
        </p:txBody>
      </p:sp>
      <p:pic>
        <p:nvPicPr>
          <p:cNvPr id="3074" name="Picture 2" descr="http://www.rigaku.com/sites/default/files/ZSXprimusII_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5556"/>
            <a:ext cx="3571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ray-research.co.jp/kinougenri/muki/images/muk_0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00707"/>
            <a:ext cx="50387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ps.nagoya-u.ac.jp/%7Eganko/rimage/EP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9347"/>
            <a:ext cx="3528392" cy="25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PMA装置の概略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751"/>
            <a:ext cx="24669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4177" y="75541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XRF (E417)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2831" y="392376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EPMA (E415)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79512" y="836712"/>
            <a:ext cx="3715891" cy="3096344"/>
          </a:xfrm>
          <a:prstGeom prst="roundRect">
            <a:avLst>
              <a:gd name="adj" fmla="val 6120"/>
            </a:avLst>
          </a:prstGeom>
          <a:noFill/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936" y="68340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クイクセルバッジの着用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ユーザー定義 2">
      <a:majorFont>
        <a:latin typeface="Segoe UI"/>
        <a:ea typeface="小塚ゴシック Pr6N M"/>
        <a:cs typeface=""/>
      </a:majorFont>
      <a:minorFont>
        <a:latin typeface="Segoe UI"/>
        <a:ea typeface="小塚ゴシック Pro R"/>
        <a:cs typeface="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2172</TotalTime>
  <Words>926</Words>
  <Application>Microsoft Office PowerPoint</Application>
  <PresentationFormat>画面に合わせる (4:3)</PresentationFormat>
  <Paragraphs>110</Paragraphs>
  <Slides>15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スリップストリーム</vt:lpstr>
      <vt:lpstr>安全衛生講習会 Safety and Health workshop</vt:lpstr>
      <vt:lpstr>安全衛生とは Importance of safety and Health</vt:lpstr>
      <vt:lpstr>岩鉱で研究する際に気をつける項目</vt:lpstr>
      <vt:lpstr>薬品の取扱 Chemicals</vt:lpstr>
      <vt:lpstr>薬品の処分 Disposal of chemicals</vt:lpstr>
      <vt:lpstr>高圧ガス High-pressure gas</vt:lpstr>
      <vt:lpstr>放射線</vt:lpstr>
      <vt:lpstr>放射線の単位と量</vt:lpstr>
      <vt:lpstr>X線発生装置</vt:lpstr>
      <vt:lpstr>レーザー Laser</vt:lpstr>
      <vt:lpstr>アーク光 Arc light</vt:lpstr>
      <vt:lpstr>岩石カッター Rock saw</vt:lpstr>
      <vt:lpstr>野外実習 Field work</vt:lpstr>
      <vt:lpstr>メンタル Mental Health</vt:lpstr>
      <vt:lpstr>安全で健康な研究生活を送るために For safety and healthy research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安全衛生講習会</dc:title>
  <dc:creator>Yui Kouketsu</dc:creator>
  <cp:lastModifiedBy>Yui Kouketsu</cp:lastModifiedBy>
  <cp:revision>25</cp:revision>
  <dcterms:created xsi:type="dcterms:W3CDTF">2015-10-22T08:26:19Z</dcterms:created>
  <dcterms:modified xsi:type="dcterms:W3CDTF">2016-04-25T02:15:15Z</dcterms:modified>
</cp:coreProperties>
</file>